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6" r:id="rId1"/>
  </p:sldMasterIdLst>
  <p:notesMasterIdLst>
    <p:notesMasterId r:id="rId32"/>
  </p:notesMasterIdLst>
  <p:sldIdLst>
    <p:sldId id="256" r:id="rId2"/>
    <p:sldId id="258" r:id="rId3"/>
    <p:sldId id="260" r:id="rId4"/>
    <p:sldId id="321" r:id="rId5"/>
    <p:sldId id="259" r:id="rId6"/>
    <p:sldId id="290" r:id="rId7"/>
    <p:sldId id="320" r:id="rId8"/>
    <p:sldId id="293" r:id="rId9"/>
    <p:sldId id="294" r:id="rId10"/>
    <p:sldId id="307" r:id="rId11"/>
    <p:sldId id="291" r:id="rId12"/>
    <p:sldId id="266" r:id="rId13"/>
    <p:sldId id="308" r:id="rId14"/>
    <p:sldId id="310" r:id="rId15"/>
    <p:sldId id="311" r:id="rId16"/>
    <p:sldId id="309" r:id="rId17"/>
    <p:sldId id="298" r:id="rId18"/>
    <p:sldId id="295" r:id="rId19"/>
    <p:sldId id="299" r:id="rId20"/>
    <p:sldId id="297" r:id="rId21"/>
    <p:sldId id="302" r:id="rId22"/>
    <p:sldId id="301" r:id="rId23"/>
    <p:sldId id="319" r:id="rId24"/>
    <p:sldId id="304" r:id="rId25"/>
    <p:sldId id="314" r:id="rId26"/>
    <p:sldId id="315" r:id="rId27"/>
    <p:sldId id="316" r:id="rId28"/>
    <p:sldId id="268" r:id="rId29"/>
    <p:sldId id="275" r:id="rId30"/>
    <p:sldId id="29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52AB27-1420-4830-9B41-F284BADF281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9C04B-A9B2-43A3-90A4-3C686B39C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2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" y="22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NE 모바일고딕 OTF Bold" panose="00000800000000000000" pitchFamily="50" charset="-127"/>
        <a:ea typeface="ONE 모바일고딕 OTF Bold" panose="00000800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50a60c5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50a6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f6270eaa_0_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f6270e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f5acbec06_0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f5acbec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050a60c5_0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050a60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22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38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002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490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5acbec06_0_342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f5acbec06_0_34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6270eaa_0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6270ea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78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f6270eaa_0_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f6270ea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5acbec06_0_8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5acbec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5acbec06_0_34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5acbec06_0_3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CUSTOM_1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 flipH="1">
            <a:off x="3085200" y="302225"/>
            <a:ext cx="6058800" cy="145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userDrawn="1">
  <p:cSld name="CUSTOM_18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userDrawn="1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1"/>
          <p:cNvCxnSpPr/>
          <p:nvPr/>
        </p:nvCxnSpPr>
        <p:spPr>
          <a:xfrm>
            <a:off x="2717875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38;p31"/>
          <p:cNvCxnSpPr/>
          <p:nvPr userDrawn="1"/>
        </p:nvCxnSpPr>
        <p:spPr>
          <a:xfrm>
            <a:off x="0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userDrawn="1">
  <p:cSld name="Title and text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3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CUSTOM_5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CUSTOM_7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userDrawn="1">
  <p:cSld name="CUSTOM_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9" r:id="rId11"/>
    <p:sldLayoutId id="2147483672" r:id="rId12"/>
    <p:sldLayoutId id="2147483676" r:id="rId13"/>
    <p:sldLayoutId id="2147483682" r:id="rId14"/>
    <p:sldLayoutId id="2147483677" r:id="rId15"/>
    <p:sldLayoutId id="2147483683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64376" y="0"/>
            <a:ext cx="6479624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0361" y="2407673"/>
            <a:ext cx="407654" cy="328154"/>
          </a:xfrm>
          <a:prstGeom prst="rect">
            <a:avLst/>
          </a:prstGeom>
        </p:spPr>
      </p:pic>
      <p:pic>
        <p:nvPicPr>
          <p:cNvPr id="190" name="Google Shape;190;p41"/>
          <p:cNvPicPr/>
          <p:nvPr/>
        </p:nvPicPr>
        <p:blipFill rotWithShape="1">
          <a:blip r:embed="rId4">
            <a:alphaModFix/>
          </a:blip>
          <a:srcRect r="3130"/>
          <a:stretch>
            <a:fillRect/>
          </a:stretch>
        </p:blipFill>
        <p:spPr>
          <a:xfrm>
            <a:off x="2664375" y="0"/>
            <a:ext cx="6645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/>
          <p:nvPr/>
        </p:nvSpPr>
        <p:spPr>
          <a:xfrm>
            <a:off x="0" y="924238"/>
            <a:ext cx="5814300" cy="3200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92" name="Google Shape;192;p41"/>
          <p:cNvSpPr txBox="1">
            <a:spLocks noGrp="1"/>
          </p:cNvSpPr>
          <p:nvPr>
            <p:ph type="ctrTitle" idx="4294967295"/>
          </p:nvPr>
        </p:nvSpPr>
        <p:spPr>
          <a:xfrm>
            <a:off x="536250" y="1594500"/>
            <a:ext cx="4481025" cy="1402050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워터파크</a:t>
            </a:r>
            <a: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/>
            </a:r>
            <a:b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</a:br>
            <a:r>
              <a:rPr lang="ko-KR" altLang="en-US" sz="4000" dirty="0" err="1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키오스크</a:t>
            </a:r>
            <a:r>
              <a:rPr lang="ko-KR" altLang="en-US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프로젝트</a:t>
            </a:r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4294967295"/>
          </p:nvPr>
        </p:nvSpPr>
        <p:spPr>
          <a:xfrm>
            <a:off x="631499" y="3334958"/>
            <a:ext cx="4481025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3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 이다혜 정상원 서정선 김정현</a:t>
            </a:r>
          </a:p>
        </p:txBody>
      </p:sp>
      <p:cxnSp>
        <p:nvCxnSpPr>
          <p:cNvPr id="194" name="Google Shape;194;p41"/>
          <p:cNvCxnSpPr/>
          <p:nvPr/>
        </p:nvCxnSpPr>
        <p:spPr>
          <a:xfrm>
            <a:off x="0" y="4219263"/>
            <a:ext cx="581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3329775" y="1614861"/>
            <a:ext cx="168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클래스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4" y="331368"/>
            <a:ext cx="6209306" cy="4354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0370"/>
          <a:stretch>
            <a:fillRect/>
          </a:stretch>
        </p:blipFill>
        <p:spPr>
          <a:xfrm>
            <a:off x="-45343" y="0"/>
            <a:ext cx="4089443" cy="5143500"/>
          </a:xfrm>
          <a:prstGeom prst="rect">
            <a:avLst/>
          </a:prstGeom>
        </p:spPr>
      </p:pic>
      <p:sp>
        <p:nvSpPr>
          <p:cNvPr id="251" name="Google Shape;251;p46"/>
          <p:cNvSpPr/>
          <p:nvPr/>
        </p:nvSpPr>
        <p:spPr>
          <a:xfrm>
            <a:off x="3749225" y="1468125"/>
            <a:ext cx="5438700" cy="10761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  <a:buFont typeface="Yeseva One"/>
              <a:buNone/>
              <a:defRPr/>
            </a:pPr>
            <a:endParaRPr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53" name="Google Shape;253;p46"/>
          <p:cNvCxnSpPr/>
          <p:nvPr/>
        </p:nvCxnSpPr>
        <p:spPr>
          <a:xfrm>
            <a:off x="3698425" y="1373625"/>
            <a:ext cx="54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5" name="Google Shape;233;p44"/>
          <p:cNvSpPr txBox="1"/>
          <p:nvPr/>
        </p:nvSpPr>
        <p:spPr>
          <a:xfrm flipH="1">
            <a:off x="4531974" y="1759969"/>
            <a:ext cx="3931305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프로그램 </a:t>
            </a: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설명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  <a:cs typeface="Arial"/>
              <a:sym typeface="Arial"/>
            </a:endParaRPr>
          </a:p>
        </p:txBody>
      </p:sp>
      <p:sp>
        <p:nvSpPr>
          <p:cNvPr id="254" name="Google Shape;231;p44"/>
          <p:cNvSpPr txBox="1">
            <a:spLocks noGrp="1"/>
          </p:cNvSpPr>
          <p:nvPr/>
        </p:nvSpPr>
        <p:spPr>
          <a:xfrm>
            <a:off x="4178058" y="216085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4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46099" y="1789537"/>
            <a:ext cx="5397901" cy="1179101"/>
            <a:chOff x="3746099" y="1789537"/>
            <a:chExt cx="5397901" cy="1179101"/>
          </a:xfrm>
        </p:grpSpPr>
        <p:sp>
          <p:nvSpPr>
            <p:cNvPr id="13" name="직사각형 12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746099" y="3063025"/>
            <a:ext cx="5397901" cy="1179101"/>
            <a:chOff x="3746099" y="1789537"/>
            <a:chExt cx="5397901" cy="1179101"/>
          </a:xfrm>
        </p:grpSpPr>
        <p:sp>
          <p:nvSpPr>
            <p:cNvPr id="19" name="직사각형 18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sp>
        <p:nvSpPr>
          <p:cNvPr id="305" name="Google Shape;305;p51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07" name="Google Shape;307;p51"/>
          <p:cNvPicPr/>
          <p:nvPr/>
        </p:nvPicPr>
        <p:blipFill rotWithShape="1">
          <a:blip r:embed="rId4">
            <a:alphaModFix/>
          </a:blip>
          <a:srcRect t="19050" b="48210"/>
          <a:stretch>
            <a:fillRect/>
          </a:stretch>
        </p:blipFill>
        <p:spPr>
          <a:xfrm>
            <a:off x="3746100" y="3063025"/>
            <a:ext cx="5397901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/>
          <p:nvPr/>
        </p:nvPicPr>
        <p:blipFill rotWithShape="1">
          <a:blip r:embed="rId5">
            <a:alphaModFix/>
          </a:blip>
          <a:srcRect t="36690" r="5450" b="32350"/>
          <a:stretch>
            <a:fillRect/>
          </a:stretch>
        </p:blipFill>
        <p:spPr>
          <a:xfrm flipH="1">
            <a:off x="3746099" y="1789538"/>
            <a:ext cx="5397901" cy="11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>
            <a:off x="3324247" y="1337350"/>
            <a:ext cx="1629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8" name="그룹 7"/>
          <p:cNvGrpSpPr/>
          <p:nvPr/>
        </p:nvGrpSpPr>
        <p:grpSpPr>
          <a:xfrm>
            <a:off x="784230" y="1980006"/>
            <a:ext cx="1826761" cy="952052"/>
            <a:chOff x="784230" y="1984055"/>
            <a:chExt cx="1826761" cy="952052"/>
          </a:xfrm>
        </p:grpSpPr>
        <p:sp>
          <p:nvSpPr>
            <p:cNvPr id="17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입장권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부대시설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대여용품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</p:txBody>
        </p:sp>
        <p:sp>
          <p:nvSpPr>
            <p:cNvPr id="18" name="Google Shape;233;p44"/>
            <p:cNvSpPr txBox="1"/>
            <p:nvPr/>
          </p:nvSpPr>
          <p:spPr>
            <a:xfrm flipH="1">
              <a:off x="784230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결재 전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4230" y="3253493"/>
            <a:ext cx="1826761" cy="952052"/>
            <a:chOff x="784230" y="1984055"/>
            <a:chExt cx="1826761" cy="952052"/>
          </a:xfrm>
        </p:grpSpPr>
        <p:sp>
          <p:nvSpPr>
            <p:cNvPr id="21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카드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현금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상품권</a:t>
              </a:r>
            </a:p>
          </p:txBody>
        </p:sp>
        <p:sp>
          <p:nvSpPr>
            <p:cNvPr id="22" name="Google Shape;233;p44"/>
            <p:cNvSpPr txBox="1"/>
            <p:nvPr/>
          </p:nvSpPr>
          <p:spPr>
            <a:xfrm flipH="1">
              <a:off x="784231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결재 후</a:t>
              </a:r>
            </a:p>
          </p:txBody>
        </p:sp>
      </p:grpSp>
      <p:sp>
        <p:nvSpPr>
          <p:cNvPr id="23" name="Google Shape;233;p44"/>
          <p:cNvSpPr txBox="1"/>
          <p:nvPr/>
        </p:nvSpPr>
        <p:spPr>
          <a:xfrm flipH="1">
            <a:off x="591548" y="815794"/>
            <a:ext cx="3868691" cy="6091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lvl="0">
              <a:buNone/>
              <a:defRPr/>
            </a:pPr>
            <a:r>
              <a:rPr lang="ko-KR" altLang="en-US" sz="2800">
                <a:solidFill>
                  <a:schemeClr val="lt1"/>
                </a:solidFill>
                <a:effectLst/>
                <a:latin typeface="ONE 모바일고딕 Title"/>
                <a:ea typeface="ONE 모바일고딕 Title"/>
              </a:rPr>
              <a:t>코드 설명 </a:t>
            </a:r>
          </a:p>
        </p:txBody>
      </p:sp>
      <p:sp>
        <p:nvSpPr>
          <p:cNvPr id="314" name="Google Shape;231;p44"/>
          <p:cNvSpPr txBox="1">
            <a:spLocks noGrp="1"/>
          </p:cNvSpPr>
          <p:nvPr/>
        </p:nvSpPr>
        <p:spPr>
          <a:xfrm>
            <a:off x="5987807" y="54734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5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433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024" y="1136075"/>
            <a:ext cx="2971800" cy="16859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4980600" y="1576031"/>
            <a:ext cx="126348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필요한</a:t>
            </a:r>
          </a:p>
          <a:p>
            <a:pPr lvl="0" algn="ctr">
              <a:defRPr/>
            </a:pPr>
            <a:r>
              <a:rPr lang="ko-KR" altLang="en-US" sz="12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전체 선언</a:t>
            </a:r>
          </a:p>
        </p:txBody>
      </p:sp>
      <p:sp>
        <p:nvSpPr>
          <p:cNvPr id="697" name="TextBox 6"/>
          <p:cNvSpPr txBox="1"/>
          <p:nvPr/>
        </p:nvSpPr>
        <p:spPr>
          <a:xfrm>
            <a:off x="7219918" y="3099286"/>
            <a:ext cx="15797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 종류 선언</a:t>
            </a:r>
          </a:p>
        </p:txBody>
      </p:sp>
      <p:sp>
        <p:nvSpPr>
          <p:cNvPr id="698" name="TextBox 22"/>
          <p:cNvSpPr txBox="1"/>
          <p:nvPr/>
        </p:nvSpPr>
        <p:spPr>
          <a:xfrm>
            <a:off x="6667501" y="3836103"/>
            <a:ext cx="237076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 종류 출력 </a:t>
            </a: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후</a:t>
            </a:r>
            <a:endParaRPr lang="en-US" altLang="ko-KR" sz="12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받은</a:t>
            </a:r>
          </a:p>
          <a:p>
            <a:pPr lvl="0" algn="ctr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번호를 </a:t>
            </a:r>
            <a:r>
              <a: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ticket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안에 저장</a:t>
            </a:r>
            <a:r>
              <a: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</a:t>
            </a:r>
            <a:endParaRPr lang="en-US" altLang="ko-KR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99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024" y="3057083"/>
            <a:ext cx="6172200" cy="400050"/>
          </a:xfrm>
          <a:prstGeom prst="rect">
            <a:avLst/>
          </a:prstGeom>
        </p:spPr>
      </p:pic>
      <p:pic>
        <p:nvPicPr>
          <p:cNvPr id="700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024" y="3692217"/>
            <a:ext cx="5867400" cy="923925"/>
          </a:xfrm>
          <a:prstGeom prst="rect">
            <a:avLst/>
          </a:prstGeom>
        </p:spPr>
      </p:pic>
      <p:cxnSp>
        <p:nvCxnSpPr>
          <p:cNvPr id="701" name="직선 화살표 연결선 700"/>
          <p:cNvCxnSpPr/>
          <p:nvPr/>
        </p:nvCxnSpPr>
        <p:spPr>
          <a:xfrm>
            <a:off x="3366722" y="1773115"/>
            <a:ext cx="1491028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직선 화살표 연결선 701"/>
          <p:cNvCxnSpPr/>
          <p:nvPr/>
        </p:nvCxnSpPr>
        <p:spPr>
          <a:xfrm>
            <a:off x="6479199" y="32223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78345" y="40351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01" name="그림 10"/>
          <p:cNvPicPr>
            <a:picLocks noChangeAspect="1"/>
          </p:cNvPicPr>
          <p:nvPr/>
        </p:nvPicPr>
        <p:blipFill rotWithShape="1">
          <a:blip r:embed="rId3"/>
          <a:srcRect t="14640" r="42080" b="57860"/>
          <a:stretch>
            <a:fillRect/>
          </a:stretch>
        </p:blipFill>
        <p:spPr>
          <a:xfrm>
            <a:off x="270159" y="1633313"/>
            <a:ext cx="5293702" cy="1081790"/>
          </a:xfrm>
          <a:prstGeom prst="rect">
            <a:avLst/>
          </a:prstGeom>
        </p:spPr>
      </p:pic>
      <p:sp>
        <p:nvSpPr>
          <p:cNvPr id="702" name="TextBox 14"/>
          <p:cNvSpPr txBox="1"/>
          <p:nvPr/>
        </p:nvSpPr>
        <p:spPr>
          <a:xfrm>
            <a:off x="5922086" y="2776562"/>
            <a:ext cx="3151915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배열에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저장한 </a:t>
            </a:r>
            <a:r>
              <a:rPr lang="ko-KR" altLang="en-US" sz="12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기구명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출력 후</a:t>
            </a: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endParaRPr lang="en-US" altLang="ko-KR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선택한</a:t>
            </a: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따라</a:t>
            </a:r>
            <a:endParaRPr lang="en-US" altLang="ko-KR" sz="12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Ride1</a:t>
            </a:r>
            <a:r>
              <a: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Ride2, </a:t>
            </a: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Ride3 or</a:t>
            </a:r>
          </a:p>
          <a:p>
            <a:pPr lvl="0" algn="ctr">
              <a:defRPr/>
            </a:pP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Ride4, Ride5, Ride6, Ride7, Ride8 </a:t>
            </a: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</a:t>
            </a:r>
          </a:p>
        </p:txBody>
      </p:sp>
      <p:pic>
        <p:nvPicPr>
          <p:cNvPr id="711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159" y="2814286"/>
            <a:ext cx="5293702" cy="1819275"/>
          </a:xfrm>
          <a:prstGeom prst="rect">
            <a:avLst/>
          </a:prstGeom>
        </p:spPr>
      </p:pic>
      <p:pic>
        <p:nvPicPr>
          <p:cNvPr id="71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159" y="1140033"/>
            <a:ext cx="1752600" cy="400050"/>
          </a:xfrm>
          <a:prstGeom prst="rect">
            <a:avLst/>
          </a:prstGeom>
        </p:spPr>
      </p:pic>
      <p:pic>
        <p:nvPicPr>
          <p:cNvPr id="7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1118" y="1140033"/>
            <a:ext cx="1714500" cy="381000"/>
          </a:xfrm>
          <a:prstGeom prst="rect">
            <a:avLst/>
          </a:prstGeom>
        </p:spPr>
      </p:pic>
      <p:sp>
        <p:nvSpPr>
          <p:cNvPr id="716" name="TextBox 8"/>
          <p:cNvSpPr txBox="1"/>
          <p:nvPr/>
        </p:nvSpPr>
        <p:spPr>
          <a:xfrm>
            <a:off x="5823197" y="1144098"/>
            <a:ext cx="126348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금액 지정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329458" y="1344350"/>
            <a:ext cx="1491028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stCxn id="701" idx="3"/>
          </p:cNvCxnSpPr>
          <p:nvPr/>
        </p:nvCxnSpPr>
        <p:spPr>
          <a:xfrm>
            <a:off x="5563861" y="2174208"/>
            <a:ext cx="1992639" cy="515940"/>
          </a:xfrm>
          <a:prstGeom prst="bentConnector3">
            <a:avLst>
              <a:gd name="adj1" fmla="val 9971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563860" y="3843025"/>
            <a:ext cx="2119640" cy="373780"/>
          </a:xfrm>
          <a:prstGeom prst="bentConnector3">
            <a:avLst>
              <a:gd name="adj1" fmla="val 9973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5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414" y="1698385"/>
            <a:ext cx="6323134" cy="581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24814" y="2483718"/>
            <a:ext cx="505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 배열로 선언되어 있어 배열의 인덱스를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출력하기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위해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받아온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-1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 입력한 번호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인덱스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있는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놀이기구명과 번호를 그대로 출력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4347218" y="3550191"/>
            <a:ext cx="366318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free_Adult</a:t>
            </a:r>
            <a:r>
              <a: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en-US" altLang="ko-KR" sz="12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free_Youth</a:t>
            </a:r>
            <a:r>
              <a:rPr lang="en-US" altLang="ko-KR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안에 자유이용권 금액 </a:t>
            </a: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지정</a:t>
            </a:r>
            <a:endParaRPr lang="en-US" altLang="ko-KR" sz="12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자유이용권은 모든 시설 이용 가능하므로 기구 선택 </a:t>
            </a:r>
            <a:r>
              <a:rPr lang="en-US" altLang="ko-KR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X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414" y="3550191"/>
            <a:ext cx="1695450" cy="40005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2828691" y="3746500"/>
            <a:ext cx="1082909" cy="371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2" idx="1"/>
          </p:cNvCxnSpPr>
          <p:nvPr/>
        </p:nvCxnSpPr>
        <p:spPr>
          <a:xfrm>
            <a:off x="1017558" y="2303510"/>
            <a:ext cx="607256" cy="380263"/>
          </a:xfrm>
          <a:prstGeom prst="bentConnector3">
            <a:avLst>
              <a:gd name="adj1" fmla="val -19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02" name="TextBox 10"/>
          <p:cNvSpPr txBox="1"/>
          <p:nvPr/>
        </p:nvSpPr>
        <p:spPr>
          <a:xfrm>
            <a:off x="5448197" y="1882436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청소년의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인원수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받아 저장</a:t>
            </a:r>
          </a:p>
        </p:txBody>
      </p:sp>
      <p:sp>
        <p:nvSpPr>
          <p:cNvPr id="703" name="TextBox 12"/>
          <p:cNvSpPr txBox="1"/>
          <p:nvPr/>
        </p:nvSpPr>
        <p:spPr>
          <a:xfrm>
            <a:off x="6604000" y="3295608"/>
            <a:ext cx="26505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+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청소년으로 총 인원수 계산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*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금액으로 이용권 총액 계산</a:t>
            </a:r>
          </a:p>
        </p:txBody>
      </p:sp>
      <p:pic>
        <p:nvPicPr>
          <p:cNvPr id="70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" y="3104796"/>
            <a:ext cx="5649942" cy="762000"/>
          </a:xfrm>
          <a:prstGeom prst="rect">
            <a:avLst/>
          </a:prstGeom>
        </p:spPr>
      </p:pic>
      <p:pic>
        <p:nvPicPr>
          <p:cNvPr id="705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58" y="1546607"/>
            <a:ext cx="4038600" cy="11049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705" idx="3"/>
            <a:endCxn id="702" idx="1"/>
          </p:cNvCxnSpPr>
          <p:nvPr/>
        </p:nvCxnSpPr>
        <p:spPr>
          <a:xfrm flipV="1">
            <a:off x="4319558" y="2082491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04" idx="3"/>
            <a:endCxn id="703" idx="1"/>
          </p:cNvCxnSpPr>
          <p:nvPr/>
        </p:nvCxnSpPr>
        <p:spPr>
          <a:xfrm>
            <a:off x="5930901" y="3485796"/>
            <a:ext cx="673099" cy="9867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90" b="31780"/>
          <a:stretch>
            <a:fillRect/>
          </a:stretch>
        </p:blipFill>
        <p:spPr>
          <a:xfrm>
            <a:off x="299662" y="1660536"/>
            <a:ext cx="5413669" cy="2413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6742" y="1809855"/>
            <a:ext cx="2190489" cy="5715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403881" y="1954496"/>
            <a:ext cx="2795033" cy="138912"/>
          </a:xfrm>
          <a:prstGeom prst="straightConnector1">
            <a:avLst/>
          </a:prstGeom>
          <a:ln w="12700">
            <a:solidFill>
              <a:schemeClr val="dk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26049" y="2395365"/>
            <a:ext cx="2160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번호에 따라 이동</a:t>
            </a:r>
          </a:p>
        </p:txBody>
      </p:sp>
      <p:sp>
        <p:nvSpPr>
          <p:cNvPr id="694" name="오른쪽 중괄호 693"/>
          <p:cNvSpPr/>
          <p:nvPr/>
        </p:nvSpPr>
        <p:spPr>
          <a:xfrm>
            <a:off x="3282461" y="1712615"/>
            <a:ext cx="205153" cy="49090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6202208" y="1992815"/>
            <a:ext cx="2633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If(seat[erved-1]==0{</a:t>
            </a:r>
          </a:p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Set[erved-1]=1;}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2479" y="3558750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Seat[erved-1]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cxnSp>
        <p:nvCxnSpPr>
          <p:cNvPr id="30" name="직선 화살표 연결선 29"/>
          <p:cNvCxnSpPr>
            <a:endCxn id="32" idx="0"/>
          </p:cNvCxnSpPr>
          <p:nvPr/>
        </p:nvCxnSpPr>
        <p:spPr>
          <a:xfrm rot="5400000">
            <a:off x="7316753" y="3262830"/>
            <a:ext cx="586950" cy="489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r="15000" b="71100"/>
          <a:stretch>
            <a:fillRect/>
          </a:stretch>
        </p:blipFill>
        <p:spPr>
          <a:xfrm>
            <a:off x="6481174" y="2400300"/>
            <a:ext cx="2177855" cy="4773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73720" r="16030" b="290"/>
          <a:stretch>
            <a:fillRect/>
          </a:stretch>
        </p:blipFill>
        <p:spPr>
          <a:xfrm>
            <a:off x="6481174" y="4010161"/>
            <a:ext cx="2157977" cy="4815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510" y="1488098"/>
            <a:ext cx="5386021" cy="2768111"/>
          </a:xfrm>
          <a:prstGeom prst="rect">
            <a:avLst/>
          </a:prstGeom>
        </p:spPr>
      </p:pic>
      <p:sp>
        <p:nvSpPr>
          <p:cNvPr id="696" name="TextBox 31"/>
          <p:cNvSpPr txBox="1"/>
          <p:nvPr/>
        </p:nvSpPr>
        <p:spPr>
          <a:xfrm>
            <a:off x="6229129" y="1310851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Seat[erved-1]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sp>
        <p:nvSpPr>
          <p:cNvPr id="698" name="TextBox 24"/>
          <p:cNvSpPr txBox="1"/>
          <p:nvPr/>
        </p:nvSpPr>
        <p:spPr>
          <a:xfrm>
            <a:off x="3240952" y="1924147"/>
            <a:ext cx="2372968" cy="553998"/>
          </a:xfrm>
          <a:prstGeom prst="rect">
            <a:avLst/>
          </a:prstGeom>
          <a:ln w="12700">
            <a:solidFill>
              <a:schemeClr val="dk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n-NO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for(int i = 0; i &lt; seat.length; i++) {</a:t>
            </a:r>
          </a:p>
          <a:p>
            <a:pPr algn="ctr">
              <a:defRPr/>
            </a:pP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+ " ");    //       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System.out.println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(seat[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 + " ");</a:t>
            </a:r>
          </a:p>
        </p:txBody>
      </p:sp>
      <p:sp>
        <p:nvSpPr>
          <p:cNvPr id="699" name="오른쪽 중괄호 698"/>
          <p:cNvSpPr/>
          <p:nvPr/>
        </p:nvSpPr>
        <p:spPr>
          <a:xfrm>
            <a:off x="3004038" y="2044211"/>
            <a:ext cx="197827" cy="381000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10" b="46390"/>
          <a:stretch>
            <a:fillRect/>
          </a:stretch>
        </p:blipFill>
        <p:spPr>
          <a:xfrm>
            <a:off x="393406" y="1282882"/>
            <a:ext cx="5291763" cy="28510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7420" r="310" b="28700"/>
          <a:stretch>
            <a:fillRect/>
          </a:stretch>
        </p:blipFill>
        <p:spPr>
          <a:xfrm>
            <a:off x="5912259" y="3436350"/>
            <a:ext cx="2554358" cy="626166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" name="직선 연결선 2"/>
          <p:cNvCxnSpPr/>
          <p:nvPr/>
        </p:nvCxnSpPr>
        <p:spPr>
          <a:xfrm>
            <a:off x="1747679" y="2581291"/>
            <a:ext cx="1159326" cy="0"/>
          </a:xfrm>
          <a:prstGeom prst="line">
            <a:avLst/>
          </a:prstGeom>
          <a:ln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00109" y="2790442"/>
            <a:ext cx="1159326" cy="0"/>
          </a:xfrm>
          <a:prstGeom prst="line">
            <a:avLst/>
          </a:prstGeom>
          <a:ln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30"/>
          <p:cNvSpPr txBox="1"/>
          <p:nvPr/>
        </p:nvSpPr>
        <p:spPr>
          <a:xfrm>
            <a:off x="5889684" y="3153003"/>
            <a:ext cx="2633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부대시설의 현황을 보여주는 함수</a:t>
            </a:r>
          </a:p>
        </p:txBody>
      </p:sp>
      <p:sp>
        <p:nvSpPr>
          <p:cNvPr id="697" name="오른쪽 중괄호 696"/>
          <p:cNvSpPr/>
          <p:nvPr/>
        </p:nvSpPr>
        <p:spPr>
          <a:xfrm>
            <a:off x="5758961" y="3326423"/>
            <a:ext cx="109904" cy="732692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3137907" y="1582675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0" y="1582799"/>
            <a:ext cx="835916" cy="35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title" idx="4294967295"/>
          </p:nvPr>
        </p:nvSpPr>
        <p:spPr>
          <a:xfrm>
            <a:off x="709800" y="445025"/>
            <a:ext cx="2660206" cy="64630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CONTENTS</a:t>
            </a:r>
            <a:endParaRPr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4294967295"/>
          </p:nvPr>
        </p:nvSpPr>
        <p:spPr>
          <a:xfrm>
            <a:off x="974408" y="2254321"/>
            <a:ext cx="24174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일정표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 idx="4294967295"/>
          </p:nvPr>
        </p:nvSpPr>
        <p:spPr>
          <a:xfrm>
            <a:off x="-12653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</a:t>
            </a:r>
            <a:endParaRPr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4294967295"/>
          </p:nvPr>
        </p:nvSpPr>
        <p:spPr>
          <a:xfrm>
            <a:off x="300860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02</a:t>
            </a:r>
            <a:endParaRPr sz="3600" dirty="0">
              <a:solidFill>
                <a:schemeClr val="bg1"/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224" name="Google Shape;224;p43"/>
          <p:cNvCxnSpPr/>
          <p:nvPr/>
        </p:nvCxnSpPr>
        <p:spPr>
          <a:xfrm>
            <a:off x="3510116" y="777075"/>
            <a:ext cx="563388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3" name="Google Shape;212;p43"/>
          <p:cNvSpPr txBox="1"/>
          <p:nvPr/>
        </p:nvSpPr>
        <p:spPr>
          <a:xfrm>
            <a:off x="7243780" y="225432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다이어그램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5" name="Google Shape;209;p43"/>
          <p:cNvSpPr/>
          <p:nvPr/>
        </p:nvSpPr>
        <p:spPr>
          <a:xfrm>
            <a:off x="6275814" y="1582800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6" name="Google Shape;221;p43"/>
          <p:cNvSpPr txBox="1">
            <a:spLocks noGrp="1"/>
          </p:cNvSpPr>
          <p:nvPr/>
        </p:nvSpPr>
        <p:spPr>
          <a:xfrm>
            <a:off x="6143750" y="2071049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3</a:t>
            </a:r>
          </a:p>
        </p:txBody>
      </p:sp>
      <p:sp>
        <p:nvSpPr>
          <p:cNvPr id="228" name="Google Shape;212;p43"/>
          <p:cNvSpPr txBox="1"/>
          <p:nvPr/>
        </p:nvSpPr>
        <p:spPr>
          <a:xfrm>
            <a:off x="4109094" y="225088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조원 소개 및 담당업무</a:t>
            </a:r>
          </a:p>
        </p:txBody>
      </p:sp>
      <p:sp>
        <p:nvSpPr>
          <p:cNvPr id="230" name="Google Shape;216;p43"/>
          <p:cNvSpPr txBox="1"/>
          <p:nvPr/>
        </p:nvSpPr>
        <p:spPr>
          <a:xfrm>
            <a:off x="7237431" y="4222635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3" name="Google Shape;220;p43"/>
          <p:cNvSpPr txBox="1">
            <a:spLocks noGrp="1"/>
          </p:cNvSpPr>
          <p:nvPr/>
        </p:nvSpPr>
        <p:spPr>
          <a:xfrm>
            <a:off x="-12653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4</a:t>
            </a:r>
          </a:p>
        </p:txBody>
      </p:sp>
      <p:sp>
        <p:nvSpPr>
          <p:cNvPr id="234" name="Google Shape;221;p43"/>
          <p:cNvSpPr txBox="1">
            <a:spLocks noGrp="1"/>
          </p:cNvSpPr>
          <p:nvPr/>
        </p:nvSpPr>
        <p:spPr>
          <a:xfrm>
            <a:off x="300860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5</a:t>
            </a:r>
          </a:p>
        </p:txBody>
      </p:sp>
      <p:sp>
        <p:nvSpPr>
          <p:cNvPr id="235" name="Google Shape;221;p43"/>
          <p:cNvSpPr txBox="1">
            <a:spLocks noGrp="1"/>
          </p:cNvSpPr>
          <p:nvPr/>
        </p:nvSpPr>
        <p:spPr>
          <a:xfrm>
            <a:off x="6143750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236" name="Google Shape;216;p43"/>
          <p:cNvSpPr txBox="1">
            <a:spLocks noGrp="1"/>
          </p:cNvSpPr>
          <p:nvPr/>
        </p:nvSpPr>
        <p:spPr>
          <a:xfrm>
            <a:off x="4109094" y="2594720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8" name="Google Shape;212;p43"/>
          <p:cNvSpPr txBox="1">
            <a:spLocks noGrp="1"/>
          </p:cNvSpPr>
          <p:nvPr/>
        </p:nvSpPr>
        <p:spPr>
          <a:xfrm>
            <a:off x="968057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프로그램 시연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9" name="Google Shape;212;p43"/>
          <p:cNvSpPr txBox="1"/>
          <p:nvPr/>
        </p:nvSpPr>
        <p:spPr>
          <a:xfrm>
            <a:off x="7237431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피드백</a:t>
            </a:r>
          </a:p>
        </p:txBody>
      </p:sp>
      <p:sp>
        <p:nvSpPr>
          <p:cNvPr id="240" name="Google Shape;212;p43"/>
          <p:cNvSpPr txBox="1"/>
          <p:nvPr/>
        </p:nvSpPr>
        <p:spPr>
          <a:xfrm>
            <a:off x="4102744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리뷰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" name="Google Shape;216;p43"/>
          <p:cNvSpPr txBox="1">
            <a:spLocks noGrp="1"/>
          </p:cNvSpPr>
          <p:nvPr/>
        </p:nvSpPr>
        <p:spPr>
          <a:xfrm>
            <a:off x="7237431" y="2570649"/>
            <a:ext cx="241740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유스케이스</a:t>
            </a:r>
            <a:endParaRPr kumimoji="0" lang="ko-KR" altLang="en-US" sz="1000" b="0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클래스 다이어그램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  <p:bldP spid="220" grpId="0"/>
      <p:bldP spid="221" grpId="0"/>
      <p:bldP spid="23" grpId="0"/>
      <p:bldP spid="226" grpId="0"/>
      <p:bldP spid="228" grpId="0"/>
      <p:bldP spid="230" grpId="0"/>
      <p:bldP spid="233" grpId="0"/>
      <p:bldP spid="234" grpId="0"/>
      <p:bldP spid="235" grpId="0"/>
      <p:bldP spid="236" grpId="0"/>
      <p:bldP spid="238" grpId="0"/>
      <p:bldP spid="239" grpId="0"/>
      <p:bldP spid="24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758393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717857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0989" y="2710366"/>
            <a:ext cx="4518666" cy="1576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627" y="2710366"/>
            <a:ext cx="3921362" cy="1576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0989" y="1281176"/>
            <a:ext cx="4518666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0685" y="1281176"/>
            <a:ext cx="3930304" cy="9620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2341127" y="2314079"/>
            <a:ext cx="363112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각각의 변수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(rocker, rental)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락커와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타월의 대여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여부를 저장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697" name="TextBox 4"/>
          <p:cNvSpPr txBox="1"/>
          <p:nvPr/>
        </p:nvSpPr>
        <p:spPr>
          <a:xfrm>
            <a:off x="1150664" y="4340392"/>
            <a:ext cx="701883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“1”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대여함을 의미하여 추가 입력 여부를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확인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“0”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대여하지 않음을 의미하기때문에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문장을 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824762" y="2268624"/>
            <a:ext cx="1289538" cy="161791"/>
          </a:xfrm>
          <a:prstGeom prst="bentConnector3">
            <a:avLst>
              <a:gd name="adj1" fmla="val -227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6320446" y="2272099"/>
            <a:ext cx="1425508" cy="182003"/>
          </a:xfrm>
          <a:prstGeom prst="bentConnector3">
            <a:avLst>
              <a:gd name="adj1" fmla="val 109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824762" y="4532164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0" b="5260"/>
          <a:stretch>
            <a:fillRect/>
          </a:stretch>
        </p:blipFill>
        <p:spPr>
          <a:xfrm>
            <a:off x="210059" y="1016099"/>
            <a:ext cx="4563110" cy="1073814"/>
          </a:xfrm>
          <a:prstGeom prst="rect">
            <a:avLst/>
          </a:prstGeom>
        </p:spPr>
      </p:pic>
      <p:pic>
        <p:nvPicPr>
          <p:cNvPr id="694" name="그림 693"/>
          <p:cNvPicPr>
            <a:picLocks noChangeAspect="1"/>
          </p:cNvPicPr>
          <p:nvPr/>
        </p:nvPicPr>
        <p:blipFill rotWithShape="1">
          <a:blip r:embed="rId4"/>
          <a:srcRect b="1950"/>
          <a:stretch>
            <a:fillRect/>
          </a:stretch>
        </p:blipFill>
        <p:spPr>
          <a:xfrm>
            <a:off x="186847" y="2226886"/>
            <a:ext cx="7753350" cy="2467422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flipV="1">
            <a:off x="5541146" y="1797420"/>
            <a:ext cx="453254" cy="408178"/>
          </a:xfrm>
          <a:prstGeom prst="bentConnector3">
            <a:avLst>
              <a:gd name="adj1" fmla="val 236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18135" y="1608119"/>
            <a:ext cx="12009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출력했던 값을 받아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값에 따라 출력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8" name="직선 연결선 17"/>
          <p:cNvCxnSpPr>
            <a:endCxn id="7" idx="2"/>
          </p:cNvCxnSpPr>
          <p:nvPr/>
        </p:nvCxnSpPr>
        <p:spPr>
          <a:xfrm>
            <a:off x="685800" y="2089913"/>
            <a:ext cx="1805814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064" b="-1"/>
          <a:stretch/>
        </p:blipFill>
        <p:spPr>
          <a:xfrm>
            <a:off x="210511" y="1375027"/>
            <a:ext cx="4219975" cy="13481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1" y="3380911"/>
            <a:ext cx="4225995" cy="13840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917493" y="3519295"/>
            <a:ext cx="1702961" cy="24622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총액 출력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62819" y="2805346"/>
            <a:ext cx="1702961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확인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2473877"/>
            <a:ext cx="4350729" cy="7905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3" y="1127262"/>
            <a:ext cx="4350729" cy="79057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16" idx="1"/>
          </p:cNvCxnSpPr>
          <p:nvPr/>
        </p:nvCxnSpPr>
        <p:spPr>
          <a:xfrm flipV="1">
            <a:off x="4060371" y="1522550"/>
            <a:ext cx="573492" cy="43958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5" idx="1"/>
          </p:cNvCxnSpPr>
          <p:nvPr/>
        </p:nvCxnSpPr>
        <p:spPr>
          <a:xfrm>
            <a:off x="4060371" y="2473877"/>
            <a:ext cx="573493" cy="39528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07085" y="3492471"/>
            <a:ext cx="171948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Total1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부대시설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Total2 :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Total3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총합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2732314" y="3604661"/>
            <a:ext cx="2054550" cy="22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결제금액 합계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169949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169949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643763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643763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8148" y="3236761"/>
            <a:ext cx="24964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물품 및 입장권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최종가격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저장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58148" y="4421601"/>
            <a:ext cx="25620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최종금액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전달</a:t>
            </a:r>
          </a:p>
        </p:txBody>
      </p:sp>
      <p:pic>
        <p:nvPicPr>
          <p:cNvPr id="24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1386418"/>
            <a:ext cx="3046441" cy="28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5358148" y="1884012"/>
            <a:ext cx="2647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최종값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받아올 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객체생성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6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3797984"/>
            <a:ext cx="2723345" cy="45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3787" y="1148683"/>
            <a:ext cx="4118407" cy="3449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" name="꺾인 연결선 2"/>
          <p:cNvCxnSpPr>
            <a:stCxn id="24" idx="1"/>
            <a:endCxn id="25" idx="1"/>
          </p:cNvCxnSpPr>
          <p:nvPr/>
        </p:nvCxnSpPr>
        <p:spPr>
          <a:xfrm rot="10800000" flipH="1" flipV="1">
            <a:off x="5241946" y="1526853"/>
            <a:ext cx="116201" cy="480269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" idx="1"/>
            <a:endCxn id="11" idx="1"/>
          </p:cNvCxnSpPr>
          <p:nvPr/>
        </p:nvCxnSpPr>
        <p:spPr>
          <a:xfrm rot="10800000" flipH="1" flipV="1">
            <a:off x="5241946" y="2773816"/>
            <a:ext cx="116201" cy="586055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6" idx="1"/>
            <a:endCxn id="15" idx="1"/>
          </p:cNvCxnSpPr>
          <p:nvPr/>
        </p:nvCxnSpPr>
        <p:spPr>
          <a:xfrm rot="10800000" flipH="1" flipV="1">
            <a:off x="5241946" y="4024700"/>
            <a:ext cx="116201" cy="520012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47" y="2339001"/>
            <a:ext cx="3202485" cy="8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할인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32" y="1036235"/>
            <a:ext cx="1880408" cy="6531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5" y="1078776"/>
            <a:ext cx="5390028" cy="235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095" y="3694427"/>
            <a:ext cx="51471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‘Discount’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할인 선택 값을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‘choice1’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이라는 변수에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5832" y="1737960"/>
            <a:ext cx="20861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Answer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클래스 안에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변수명을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선언한 후 각각에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76" y="2854700"/>
            <a:ext cx="3545503" cy="14497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82783" y="4366619"/>
            <a:ext cx="26166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방법 선택 사항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출력값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예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8" name="꺾인 연결선 7"/>
          <p:cNvCxnSpPr>
            <a:endCxn id="15" idx="1"/>
          </p:cNvCxnSpPr>
          <p:nvPr/>
        </p:nvCxnSpPr>
        <p:spPr>
          <a:xfrm rot="5400000">
            <a:off x="-771844" y="2516404"/>
            <a:ext cx="2463073" cy="139194"/>
          </a:xfrm>
          <a:prstGeom prst="bentConnector4">
            <a:avLst>
              <a:gd name="adj1" fmla="val 47501"/>
              <a:gd name="adj2" fmla="val 264231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2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" y="1021331"/>
            <a:ext cx="3980593" cy="15159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42417" y="1475345"/>
            <a:ext cx="16603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사항 선택 후 결제 수단 선택 단계로 넘어감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51" y="2092748"/>
            <a:ext cx="4242724" cy="25448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1175" y="2657415"/>
            <a:ext cx="24048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예외처리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(try ~ catch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를 통해 신분증 스캔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2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초 후 확인 안내문 출력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3879381" y="1093314"/>
            <a:ext cx="306680" cy="1203737"/>
          </a:xfrm>
          <a:prstGeom prst="rightBrac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42417" y="2201552"/>
            <a:ext cx="268334" cy="855973"/>
          </a:xfrm>
          <a:prstGeom prst="leftBrace">
            <a:avLst>
              <a:gd name="adj1" fmla="val 8333"/>
              <a:gd name="adj2" fmla="val 77819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8616" y="2674377"/>
            <a:ext cx="9486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포인트 적립</a:t>
            </a:r>
            <a:endParaRPr lang="ko-KR" altLang="en-US" sz="1000" dirty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15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4" y="1162015"/>
            <a:ext cx="4024282" cy="2542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66" y="1162015"/>
            <a:ext cx="4095333" cy="2542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7035" y="4519827"/>
            <a:ext cx="36699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for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문을 이용하여 숫자를 제대로 입력 할 때까지 반복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736" y="3739061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6463" y="3743027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0" idx="2"/>
            <a:endCxn id="15" idx="1"/>
          </p:cNvCxnSpPr>
          <p:nvPr/>
        </p:nvCxnSpPr>
        <p:spPr>
          <a:xfrm>
            <a:off x="1593054" y="4293059"/>
            <a:ext cx="1143981" cy="349879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25" name="직선 화살표 연결선 24"/>
          <p:cNvCxnSpPr>
            <a:stCxn id="23" idx="2"/>
            <a:endCxn id="15" idx="3"/>
          </p:cNvCxnSpPr>
          <p:nvPr/>
        </p:nvCxnSpPr>
        <p:spPr>
          <a:xfrm flipH="1">
            <a:off x="6406965" y="4297025"/>
            <a:ext cx="1096816" cy="345913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0159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상품권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" b="44449"/>
          <a:stretch/>
        </p:blipFill>
        <p:spPr>
          <a:xfrm>
            <a:off x="165303" y="1038363"/>
            <a:ext cx="4482897" cy="20742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511" y="3427668"/>
            <a:ext cx="20884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금액 선택 후 잔액 발생 시 다른 결제 수단 선택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8491" y="2364537"/>
            <a:ext cx="1692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</a:t>
            </a:r>
            <a:r>
              <a:rPr lang="en-US" altLang="ko-KR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gift_card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클래스 안의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‘gift_card2’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메인으로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이동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9" r="689"/>
          <a:stretch/>
        </p:blipFill>
        <p:spPr>
          <a:xfrm>
            <a:off x="4003739" y="2906971"/>
            <a:ext cx="5005214" cy="1764768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5010150" y="2518773"/>
            <a:ext cx="478341" cy="371166"/>
          </a:xfrm>
          <a:prstGeom prst="bentConnector3">
            <a:avLst>
              <a:gd name="adj1" fmla="val -177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057100" y="2842314"/>
            <a:ext cx="1" cy="5853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6234" y="2842314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6258" y="3023289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1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59601" y="-14700"/>
            <a:ext cx="4984399" cy="5158199"/>
            <a:chOff x="4159601" y="-14700"/>
            <a:chExt cx="4984399" cy="5158199"/>
          </a:xfrm>
        </p:grpSpPr>
        <p:sp>
          <p:nvSpPr>
            <p:cNvPr id="15" name="직사각형 14"/>
            <p:cNvSpPr/>
            <p:nvPr/>
          </p:nvSpPr>
          <p:spPr>
            <a:xfrm>
              <a:off x="4159601" y="-14700"/>
              <a:ext cx="4984399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47973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5330"/>
          <a:stretch>
            <a:fillRect/>
          </a:stretch>
        </p:blipFill>
        <p:spPr>
          <a:xfrm>
            <a:off x="4159601" y="2381"/>
            <a:ext cx="4999513" cy="5138738"/>
          </a:xfrm>
          <a:prstGeom prst="rect">
            <a:avLst/>
          </a:prstGeom>
        </p:spPr>
      </p:pic>
      <p:sp>
        <p:nvSpPr>
          <p:cNvPr id="9" name="Google Shape;230;p44"/>
          <p:cNvSpPr/>
          <p:nvPr/>
        </p:nvSpPr>
        <p:spPr>
          <a:xfrm flipH="1">
            <a:off x="0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0" name="Google Shape;231;p44"/>
          <p:cNvSpPr txBox="1"/>
          <p:nvPr/>
        </p:nvSpPr>
        <p:spPr>
          <a:xfrm>
            <a:off x="568338" y="768534"/>
            <a:ext cx="1768461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altLang="ko-KR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11" name="Google Shape;232;p44"/>
          <p:cNvSpPr txBox="1"/>
          <p:nvPr/>
        </p:nvSpPr>
        <p:spPr>
          <a:xfrm flipH="1">
            <a:off x="568339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</a:t>
            </a:r>
            <a:r>
              <a:rPr lang="ko-KR" altLang="en-US" sz="1200" dirty="0" err="1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정성원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서정선 김정현</a:t>
            </a:r>
          </a:p>
        </p:txBody>
      </p:sp>
      <p:sp>
        <p:nvSpPr>
          <p:cNvPr id="12" name="Google Shape;233;p44"/>
          <p:cNvSpPr txBox="1"/>
          <p:nvPr/>
        </p:nvSpPr>
        <p:spPr>
          <a:xfrm flipH="1">
            <a:off x="568339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 sz="2800" dirty="0">
                <a:solidFill>
                  <a:schemeClr val="lt1"/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  <p:cxnSp>
        <p:nvCxnSpPr>
          <p:cNvPr id="13" name="Google Shape;234;p44"/>
          <p:cNvCxnSpPr/>
          <p:nvPr/>
        </p:nvCxnSpPr>
        <p:spPr>
          <a:xfrm>
            <a:off x="-3571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235;p44"/>
          <p:cNvCxnSpPr/>
          <p:nvPr/>
        </p:nvCxnSpPr>
        <p:spPr>
          <a:xfrm>
            <a:off x="5032399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100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편의시설 및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선택에서 좀 더 자유롭게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이다혜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3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클래스를 이용하여 금액을 충전하는 코드를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정상원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74" y="0"/>
            <a:ext cx="5375925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2209" y="2407673"/>
            <a:ext cx="407654" cy="328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074" y="0"/>
            <a:ext cx="6858000" cy="5143500"/>
          </a:xfrm>
          <a:prstGeom prst="rect">
            <a:avLst/>
          </a:prstGeom>
        </p:spPr>
      </p:pic>
      <p:sp>
        <p:nvSpPr>
          <p:cNvPr id="242" name="Google Shape;242;p45"/>
          <p:cNvSpPr/>
          <p:nvPr/>
        </p:nvSpPr>
        <p:spPr>
          <a:xfrm>
            <a:off x="0" y="1132275"/>
            <a:ext cx="5313600" cy="1406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2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631500" y="1605637"/>
            <a:ext cx="2568900" cy="6098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buNone/>
              <a:defRPr/>
            </a:pP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일정표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13" name="Google Shape;235;p44"/>
          <p:cNvCxnSpPr/>
          <p:nvPr/>
        </p:nvCxnSpPr>
        <p:spPr>
          <a:xfrm>
            <a:off x="107062" y="12881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43" name="Google Shape;231;p44"/>
          <p:cNvSpPr txBox="1">
            <a:spLocks noGrp="1"/>
          </p:cNvSpPr>
          <p:nvPr/>
        </p:nvSpPr>
        <p:spPr>
          <a:xfrm>
            <a:off x="177557" y="-2991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099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구현하고 싶었는데  잘 되지 않아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가독성이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떨어진 것 같아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서정선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5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중복된 코드가 많아 정리가 잘 되지 않아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김정현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7" y="1021331"/>
            <a:ext cx="4823085" cy="3703070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156855" y="528919"/>
            <a:ext cx="4826686" cy="49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12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월 일정표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" name="직사각형 5"/>
          <p:cNvSpPr/>
          <p:nvPr/>
        </p:nvSpPr>
        <p:spPr>
          <a:xfrm>
            <a:off x="2895598" y="2224232"/>
            <a:ext cx="133105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주제선정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6094" y="2860537"/>
            <a:ext cx="2020559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수정 및 다이어그램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6654" y="2229017"/>
            <a:ext cx="269992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코드작성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26312" y="2860537"/>
            <a:ext cx="2014467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발표 준비 및 테스트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287" y="3746135"/>
            <a:ext cx="1513713" cy="11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4700"/>
            <a:ext cx="6390950" cy="5158199"/>
            <a:chOff x="0" y="-14700"/>
            <a:chExt cx="6390950" cy="5158199"/>
          </a:xfrm>
        </p:grpSpPr>
        <p:sp>
          <p:nvSpPr>
            <p:cNvPr id="9" name="직사각형 8"/>
            <p:cNvSpPr/>
            <p:nvPr/>
          </p:nvSpPr>
          <p:spPr>
            <a:xfrm>
              <a:off x="0" y="-14700"/>
              <a:ext cx="6390950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91648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229" name="Google Shape;229;p44"/>
          <p:cNvPicPr/>
          <p:nvPr/>
        </p:nvPicPr>
        <p:blipFill rotWithShape="1">
          <a:blip r:embed="rId4">
            <a:alphaModFix/>
          </a:blip>
          <a:srcRect l="6630" r="10460"/>
          <a:stretch>
            <a:fillRect/>
          </a:stretch>
        </p:blipFill>
        <p:spPr>
          <a:xfrm flipH="1">
            <a:off x="1" y="0"/>
            <a:ext cx="639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 flipH="1">
            <a:off x="2900363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+mj-ea"/>
              <a:ea typeface="+mj-ea"/>
            </a:endParaRPr>
          </a:p>
        </p:txBody>
      </p:sp>
      <p:sp>
        <p:nvSpPr>
          <p:cNvPr id="231" name="Google Shape;231;p44"/>
          <p:cNvSpPr txBox="1">
            <a:spLocks noGrp="1"/>
          </p:cNvSpPr>
          <p:nvPr>
            <p:ph type="title" idx="4294967295"/>
          </p:nvPr>
        </p:nvSpPr>
        <p:spPr>
          <a:xfrm>
            <a:off x="7215475" y="771536"/>
            <a:ext cx="1215300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dirty="0" smtClean="0">
                <a:solidFill>
                  <a:schemeClr val="bg2"/>
                </a:solidFill>
                <a:latin typeface="+mj-ea"/>
                <a:ea typeface="+mj-ea"/>
              </a:rPr>
              <a:t>02</a:t>
            </a:r>
            <a:endParaRPr sz="5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266684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정상원 서정선 김정현</a:t>
            </a:r>
          </a:p>
        </p:txBody>
      </p:sp>
      <p:sp>
        <p:nvSpPr>
          <p:cNvPr id="233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3875275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 algn="r"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담당업무</a:t>
            </a:r>
          </a:p>
        </p:txBody>
      </p:sp>
      <p:cxnSp>
        <p:nvCxnSpPr>
          <p:cNvPr id="234" name="Google Shape;234;p44"/>
          <p:cNvCxnSpPr/>
          <p:nvPr/>
        </p:nvCxnSpPr>
        <p:spPr>
          <a:xfrm>
            <a:off x="2911540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" name="Google Shape;235;p44"/>
          <p:cNvCxnSpPr/>
          <p:nvPr/>
        </p:nvCxnSpPr>
        <p:spPr>
          <a:xfrm>
            <a:off x="3113550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0;p31"/>
          <p:cNvSpPr/>
          <p:nvPr/>
        </p:nvSpPr>
        <p:spPr>
          <a:xfrm>
            <a:off x="0" y="2860515"/>
            <a:ext cx="9147600" cy="13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00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7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역할분담</a:t>
            </a:r>
          </a:p>
        </p:txBody>
      </p:sp>
      <p:sp>
        <p:nvSpPr>
          <p:cNvPr id="299" name="Google Shape;299;p50"/>
          <p:cNvSpPr/>
          <p:nvPr/>
        </p:nvSpPr>
        <p:spPr>
          <a:xfrm>
            <a:off x="962240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0" name="Google Shape;232;p44"/>
          <p:cNvSpPr txBox="1"/>
          <p:nvPr/>
        </p:nvSpPr>
        <p:spPr>
          <a:xfrm flipH="1">
            <a:off x="190499" y="3512095"/>
            <a:ext cx="182676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부대시설 및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대여용품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PPT</a:t>
            </a:r>
          </a:p>
        </p:txBody>
      </p:sp>
      <p:sp>
        <p:nvSpPr>
          <p:cNvPr id="21" name="Google Shape;233;p44"/>
          <p:cNvSpPr txBox="1"/>
          <p:nvPr/>
        </p:nvSpPr>
        <p:spPr>
          <a:xfrm flipH="1">
            <a:off x="809840" y="3074277"/>
            <a:ext cx="683761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</a:t>
            </a:r>
          </a:p>
        </p:txBody>
      </p:sp>
      <p:grpSp>
        <p:nvGrpSpPr>
          <p:cNvPr id="296" name="Google Shape;296;p50"/>
          <p:cNvGrpSpPr/>
          <p:nvPr/>
        </p:nvGrpSpPr>
        <p:grpSpPr>
          <a:xfrm>
            <a:off x="3256758" y="2010790"/>
            <a:ext cx="370346" cy="411467"/>
            <a:chOff x="5265069" y="2424754"/>
            <a:chExt cx="321984" cy="354560"/>
          </a:xfrm>
        </p:grpSpPr>
        <p:sp>
          <p:nvSpPr>
            <p:cNvPr id="297" name="Google Shape;297;p50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2" name="Google Shape;232;p44"/>
          <p:cNvSpPr txBox="1"/>
          <p:nvPr/>
        </p:nvSpPr>
        <p:spPr>
          <a:xfrm flipH="1">
            <a:off x="2507095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현금 결재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</p:txBody>
      </p:sp>
      <p:sp>
        <p:nvSpPr>
          <p:cNvPr id="23" name="Google Shape;233;p44"/>
          <p:cNvSpPr txBox="1"/>
          <p:nvPr/>
        </p:nvSpPr>
        <p:spPr>
          <a:xfrm flipH="1">
            <a:off x="3096915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정상원</a:t>
            </a:r>
          </a:p>
        </p:txBody>
      </p:sp>
      <p:sp>
        <p:nvSpPr>
          <p:cNvPr id="295" name="Google Shape;295;p50"/>
          <p:cNvSpPr/>
          <p:nvPr/>
        </p:nvSpPr>
        <p:spPr>
          <a:xfrm>
            <a:off x="5619873" y="2010790"/>
            <a:ext cx="288034" cy="411476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4" name="Google Shape;232;p44"/>
          <p:cNvSpPr txBox="1"/>
          <p:nvPr/>
        </p:nvSpPr>
        <p:spPr>
          <a:xfrm flipH="1">
            <a:off x="4823691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카드 결재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발표</a:t>
            </a:r>
          </a:p>
        </p:txBody>
      </p:sp>
      <p:sp>
        <p:nvSpPr>
          <p:cNvPr id="25" name="Google Shape;233;p44"/>
          <p:cNvSpPr txBox="1"/>
          <p:nvPr/>
        </p:nvSpPr>
        <p:spPr>
          <a:xfrm flipH="1">
            <a:off x="5383990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서정선</a:t>
            </a:r>
          </a:p>
        </p:txBody>
      </p:sp>
      <p:sp>
        <p:nvSpPr>
          <p:cNvPr id="301" name="Google Shape;299;p50"/>
          <p:cNvSpPr/>
          <p:nvPr/>
        </p:nvSpPr>
        <p:spPr>
          <a:xfrm>
            <a:off x="7900675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302" name="Google Shape;233;p44"/>
          <p:cNvSpPr txBox="1"/>
          <p:nvPr/>
        </p:nvSpPr>
        <p:spPr>
          <a:xfrm flipH="1">
            <a:off x="7671064" y="3131426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김정현</a:t>
            </a:r>
          </a:p>
        </p:txBody>
      </p:sp>
      <p:sp>
        <p:nvSpPr>
          <p:cNvPr id="303" name="Google Shape;232;p44"/>
          <p:cNvSpPr txBox="1"/>
          <p:nvPr/>
        </p:nvSpPr>
        <p:spPr>
          <a:xfrm flipH="1">
            <a:off x="7140286" y="3509979"/>
            <a:ext cx="1826760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입장권 및 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3&amp;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119301" y="-14700"/>
            <a:ext cx="4024700" cy="51581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824" y="2400322"/>
            <a:ext cx="407654" cy="328154"/>
          </a:xfrm>
          <a:prstGeom prst="rect">
            <a:avLst/>
          </a:prstGeom>
        </p:spPr>
      </p:pic>
      <p:pic>
        <p:nvPicPr>
          <p:cNvPr id="258" name="Google Shape;258;p47"/>
          <p:cNvPicPr/>
          <p:nvPr/>
        </p:nvPicPr>
        <p:blipFill rotWithShape="1">
          <a:blip r:embed="rId4">
            <a:alphaModFix/>
          </a:blip>
          <a:srcRect l="47790"/>
          <a:stretch>
            <a:fillRect/>
          </a:stretch>
        </p:blipFill>
        <p:spPr>
          <a:xfrm>
            <a:off x="5119300" y="0"/>
            <a:ext cx="4024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7" name="Google Shape;262;p47"/>
          <p:cNvCxnSpPr/>
          <p:nvPr/>
        </p:nvCxnSpPr>
        <p:spPr>
          <a:xfrm>
            <a:off x="0" y="4881420"/>
            <a:ext cx="589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1" name="Google Shape;233;p44"/>
          <p:cNvSpPr txBox="1">
            <a:spLocks noGrp="1"/>
          </p:cNvSpPr>
          <p:nvPr/>
        </p:nvSpPr>
        <p:spPr>
          <a:xfrm flipH="1">
            <a:off x="303416" y="801303"/>
            <a:ext cx="2568900" cy="609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chemeClr val="lt1"/>
                </a:solidFill>
                <a:latin typeface="ONE 모바일고딕 Title"/>
                <a:ea typeface="ONE 모바일고딕 Title"/>
              </a:rPr>
              <a:t>다이어그램</a:t>
            </a:r>
            <a:endParaRPr kumimoji="0" lang="ko-KR" altLang="en-US" sz="2800" b="0" i="0" u="none" strike="noStrike" kern="0" cap="none" spc="0" normalizeH="0" baseline="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62" name="Google Shape;235;p44"/>
          <p:cNvCxnSpPr/>
          <p:nvPr/>
        </p:nvCxnSpPr>
        <p:spPr>
          <a:xfrm>
            <a:off x="159978" y="5896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3" name="Google Shape;231;p44"/>
          <p:cNvSpPr txBox="1">
            <a:spLocks noGrp="1"/>
          </p:cNvSpPr>
          <p:nvPr/>
        </p:nvSpPr>
        <p:spPr>
          <a:xfrm>
            <a:off x="3691225" y="369800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3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0" name="Google Shape;232;p44"/>
          <p:cNvSpPr txBox="1">
            <a:spLocks/>
          </p:cNvSpPr>
          <p:nvPr/>
        </p:nvSpPr>
        <p:spPr>
          <a:xfrm flipH="1">
            <a:off x="361689" y="1868601"/>
            <a:ext cx="2568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유스케이스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시퀀스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6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유스케이스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pic>
        <p:nvPicPr>
          <p:cNvPr id="691" name="그림 6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1687" y="1192233"/>
            <a:ext cx="6298183" cy="3439388"/>
          </a:xfrm>
          <a:prstGeom prst="rect">
            <a:avLst/>
          </a:prstGeom>
        </p:spPr>
      </p:pic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시퀀스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010" y="136071"/>
            <a:ext cx="5518010" cy="459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714</Words>
  <Application>Microsoft Office PowerPoint</Application>
  <PresentationFormat>화면 슬라이드 쇼(16:9)</PresentationFormat>
  <Paragraphs>205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DM Sans</vt:lpstr>
      <vt:lpstr>ONE 모바일고딕 OTF Bold</vt:lpstr>
      <vt:lpstr>ONE 모바일고딕 OTF Light</vt:lpstr>
      <vt:lpstr>ONE 모바일고딕 OTF Regular</vt:lpstr>
      <vt:lpstr>ONE 모바일고딕 Regular</vt:lpstr>
      <vt:lpstr>ONE 모바일고딕 Title</vt:lpstr>
      <vt:lpstr>Yeseva One</vt:lpstr>
      <vt:lpstr>Arial</vt:lpstr>
      <vt:lpstr>Wingdings</vt:lpstr>
      <vt:lpstr>Cancún as a Tourist Destination by Slidesgo</vt:lpstr>
      <vt:lpstr>워터파크 키오스크 프로젝트</vt:lpstr>
      <vt:lpstr>CONTENTS</vt:lpstr>
      <vt:lpstr>일정표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CANCÚN COMO DESTINO TURÍSTICO</dc:title>
  <dc:creator>user</dc:creator>
  <cp:lastModifiedBy>505</cp:lastModifiedBy>
  <cp:revision>111</cp:revision>
  <dcterms:modified xsi:type="dcterms:W3CDTF">2022-12-14T08:24:00Z</dcterms:modified>
  <cp:version/>
</cp:coreProperties>
</file>